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4" d="100"/>
          <a:sy n="34" d="100"/>
        </p:scale>
        <p:origin x="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3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5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6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5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3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4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6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5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B89A-47BF-428F-AB95-DEBE2F24D0BD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BBDC1-A9F8-467E-BAB2-C040EF731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6D80A4-17B2-6DA7-0C24-3E5414DC986B}"/>
              </a:ext>
            </a:extLst>
          </p:cNvPr>
          <p:cNvSpPr/>
          <p:nvPr/>
        </p:nvSpPr>
        <p:spPr>
          <a:xfrm>
            <a:off x="3339659" y="15865414"/>
            <a:ext cx="6861608" cy="7976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CCF35-BEE5-E15F-0496-C1428D554978}"/>
              </a:ext>
            </a:extLst>
          </p:cNvPr>
          <p:cNvSpPr/>
          <p:nvPr/>
        </p:nvSpPr>
        <p:spPr>
          <a:xfrm>
            <a:off x="3339659" y="11801955"/>
            <a:ext cx="7234521" cy="82239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4EFE45-938C-6579-9741-ADF89DB8E460}"/>
              </a:ext>
            </a:extLst>
          </p:cNvPr>
          <p:cNvSpPr/>
          <p:nvPr/>
        </p:nvSpPr>
        <p:spPr>
          <a:xfrm>
            <a:off x="3526115" y="24697483"/>
            <a:ext cx="6861608" cy="7976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36629-588D-8E53-2B06-96F21BF377B7}"/>
              </a:ext>
            </a:extLst>
          </p:cNvPr>
          <p:cNvSpPr/>
          <p:nvPr/>
        </p:nvSpPr>
        <p:spPr>
          <a:xfrm>
            <a:off x="3339658" y="7210920"/>
            <a:ext cx="11797947" cy="7976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B1B17AA-F931-2800-719A-F31A4223E77E}"/>
              </a:ext>
            </a:extLst>
          </p:cNvPr>
          <p:cNvSpPr/>
          <p:nvPr/>
        </p:nvSpPr>
        <p:spPr>
          <a:xfrm rot="10800000">
            <a:off x="988538" y="-24714"/>
            <a:ext cx="28346400" cy="2308324"/>
          </a:xfrm>
          <a:prstGeom prst="round2SameRect">
            <a:avLst>
              <a:gd name="adj1" fmla="val 24161"/>
              <a:gd name="adj2" fmla="val 0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755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D8BE48F-3C44-5155-D8C2-B4A86476E1E2}"/>
              </a:ext>
            </a:extLst>
          </p:cNvPr>
          <p:cNvSpPr txBox="1"/>
          <p:nvPr/>
        </p:nvSpPr>
        <p:spPr>
          <a:xfrm>
            <a:off x="8643420" y="239160"/>
            <a:ext cx="12988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5400" b="1" dirty="0">
                <a:solidFill>
                  <a:schemeClr val="accent6">
                    <a:lumMod val="50000"/>
                  </a:schemeClr>
                </a:solidFill>
              </a:rPr>
              <a:t>International Symposium on </a:t>
            </a:r>
          </a:p>
          <a:p>
            <a:pPr algn="ctr"/>
            <a:r>
              <a:rPr lang="fr-FR" sz="5400" b="1" dirty="0">
                <a:solidFill>
                  <a:schemeClr val="accent6">
                    <a:lumMod val="50000"/>
                  </a:schemeClr>
                </a:solidFill>
              </a:rPr>
              <a:t>Agriculture &amp; Environment - 2025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CF7A4-3A81-F372-2431-E11803D05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847" y="17640"/>
            <a:ext cx="1575685" cy="2157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0C511E-302F-5D55-D61E-7D200F425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07" y="69821"/>
            <a:ext cx="3686791" cy="2172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9F722-80C8-05C7-2726-069450D16BC5}"/>
              </a:ext>
            </a:extLst>
          </p:cNvPr>
          <p:cNvSpPr txBox="1"/>
          <p:nvPr/>
        </p:nvSpPr>
        <p:spPr>
          <a:xfrm>
            <a:off x="5863115" y="2505564"/>
            <a:ext cx="18528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Title: </a:t>
            </a:r>
          </a:p>
          <a:p>
            <a:pPr algn="ctr"/>
            <a:r>
              <a:rPr lang="en-US" sz="3600" dirty="0"/>
              <a:t>Bold and large font (at least 72 pt), Centered at the top, Include names of all</a:t>
            </a:r>
          </a:p>
          <a:p>
            <a:pPr algn="ctr"/>
            <a:r>
              <a:rPr lang="en-US" sz="3600" dirty="0"/>
              <a:t>authors and affiliations</a:t>
            </a: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68572-53B8-3E2C-E649-698A027DE050}"/>
              </a:ext>
            </a:extLst>
          </p:cNvPr>
          <p:cNvSpPr txBox="1"/>
          <p:nvPr/>
        </p:nvSpPr>
        <p:spPr>
          <a:xfrm>
            <a:off x="3727484" y="7253356"/>
            <a:ext cx="245190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Poster Dimensions </a:t>
            </a:r>
            <a:r>
              <a:rPr lang="en-GB" sz="4400" dirty="0"/>
              <a:t>- A0 (ISO standards)</a:t>
            </a:r>
            <a:endParaRPr lang="en-US" sz="4400" b="1" dirty="0"/>
          </a:p>
          <a:p>
            <a:endParaRPr lang="en-US" sz="4400" b="1" dirty="0"/>
          </a:p>
          <a:p>
            <a:r>
              <a:rPr lang="en-US" sz="4400" dirty="0"/>
              <a:t>• Width: 841 millimeters (33.1 inches)</a:t>
            </a:r>
          </a:p>
          <a:p>
            <a:r>
              <a:rPr lang="en-US" sz="4400" dirty="0"/>
              <a:t>• Height: 1189 millimeters (46.8 inches)</a:t>
            </a:r>
          </a:p>
          <a:p>
            <a:r>
              <a:rPr lang="en-US" sz="4400" dirty="0"/>
              <a:t>• Important: Do not alter these dimensions. Posters that do not comply will not fit the</a:t>
            </a:r>
          </a:p>
          <a:p>
            <a:r>
              <a:rPr lang="en-US" sz="4400" dirty="0"/>
              <a:t>designated display frames and cannot be accepted for presentation.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645E65-8427-3668-0897-0009894B2731}"/>
              </a:ext>
            </a:extLst>
          </p:cNvPr>
          <p:cNvSpPr txBox="1"/>
          <p:nvPr/>
        </p:nvSpPr>
        <p:spPr>
          <a:xfrm>
            <a:off x="3727484" y="24697483"/>
            <a:ext cx="1833491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5861">
              <a:defRPr/>
            </a:pPr>
            <a:r>
              <a:rPr lang="en-US" sz="4400" b="1" dirty="0">
                <a:solidFill>
                  <a:prstClr val="black"/>
                </a:solidFill>
              </a:rPr>
              <a:t>Design Tips</a:t>
            </a:r>
          </a:p>
          <a:p>
            <a:pPr defTabSz="445861">
              <a:defRPr/>
            </a:pPr>
            <a:endParaRPr lang="en-US" sz="4400" b="1" dirty="0">
              <a:solidFill>
                <a:prstClr val="black"/>
              </a:solidFill>
            </a:endParaRP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Use clearly readable font size (from 4 feet away)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Use high-contrast colors for background and text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Avoid overcrowding—use bullet points, spacing, and visuals for clarity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Charts and images should be high-resolution and labeled clearly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Avoid using large blocks of text; keep wording concise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0169DD-BDE3-704D-89EA-13BA347F10B5}"/>
              </a:ext>
            </a:extLst>
          </p:cNvPr>
          <p:cNvSpPr txBox="1"/>
          <p:nvPr/>
        </p:nvSpPr>
        <p:spPr>
          <a:xfrm>
            <a:off x="3727484" y="15894331"/>
            <a:ext cx="23772358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5861">
              <a:defRPr/>
            </a:pPr>
            <a:r>
              <a:rPr lang="en-US" sz="4400" b="1" dirty="0">
                <a:solidFill>
                  <a:prstClr val="black"/>
                </a:solidFill>
              </a:rPr>
              <a:t>Content Structure</a:t>
            </a:r>
          </a:p>
          <a:p>
            <a:pPr defTabSz="445861">
              <a:defRPr/>
            </a:pPr>
            <a:endParaRPr lang="en-US" sz="4400" b="1" dirty="0">
              <a:solidFill>
                <a:prstClr val="black"/>
              </a:solidFill>
            </a:endParaRP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Organize your content under the following sections (clearly labeled):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Abstract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Introduction / Background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Objectives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Materials and Methods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Results: Include figures, tables, and graphs, Use captions and legends for clarity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Discussion (very brief)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Conclusion / Implications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Acknowledgments (if any)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References (a few key references in small fonts)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DBF4D7-A91B-17B3-5FF0-FC2643518401}"/>
              </a:ext>
            </a:extLst>
          </p:cNvPr>
          <p:cNvSpPr txBox="1"/>
          <p:nvPr/>
        </p:nvSpPr>
        <p:spPr>
          <a:xfrm>
            <a:off x="3727484" y="11830938"/>
            <a:ext cx="215792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5861">
              <a:defRPr/>
            </a:pPr>
            <a:r>
              <a:rPr lang="en-US" sz="4400" b="1" dirty="0">
                <a:solidFill>
                  <a:prstClr val="black"/>
                </a:solidFill>
              </a:rPr>
              <a:t>Poster Format and Layout</a:t>
            </a:r>
          </a:p>
          <a:p>
            <a:pPr defTabSz="445861">
              <a:defRPr/>
            </a:pPr>
            <a:endParaRPr lang="en-US" sz="4400" b="1" dirty="0">
              <a:solidFill>
                <a:prstClr val="black"/>
              </a:solidFill>
            </a:endParaRP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Orientation: Portrait (vertical layout only)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Material: Use paper or lightweight flex suitable for pinning or hanging.</a:t>
            </a:r>
          </a:p>
          <a:p>
            <a:pPr defTabSz="445861">
              <a:defRPr/>
            </a:pPr>
            <a:r>
              <a:rPr lang="en-US" sz="4400" dirty="0">
                <a:solidFill>
                  <a:prstClr val="black"/>
                </a:solidFill>
              </a:rPr>
              <a:t>• Margins: Leave at least 1-inch margin on all sides.</a:t>
            </a:r>
          </a:p>
        </p:txBody>
      </p:sp>
    </p:spTree>
    <p:extLst>
      <p:ext uri="{BB962C8B-B14F-4D97-AF65-F5344CB8AC3E}">
        <p14:creationId xmlns:p14="http://schemas.microsoft.com/office/powerpoint/2010/main" val="340475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</TotalTime>
  <Words>251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Bhawantha Rathnayaka</dc:creator>
  <cp:lastModifiedBy>Reviewer</cp:lastModifiedBy>
  <cp:revision>6</cp:revision>
  <dcterms:created xsi:type="dcterms:W3CDTF">2025-08-11T10:15:54Z</dcterms:created>
  <dcterms:modified xsi:type="dcterms:W3CDTF">2025-08-21T06:15:33Z</dcterms:modified>
</cp:coreProperties>
</file>